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2" r:id="rId2"/>
    <p:sldId id="397" r:id="rId3"/>
    <p:sldId id="396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C6F"/>
    <a:srgbClr val="005861"/>
    <a:srgbClr val="00887C"/>
    <a:srgbClr val="009C84"/>
    <a:srgbClr val="00C7AC"/>
    <a:srgbClr val="009C85"/>
    <a:srgbClr val="C85B35"/>
    <a:srgbClr val="960E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969" autoAdjust="0"/>
  </p:normalViewPr>
  <p:slideViewPr>
    <p:cSldViewPr snapToGrid="0" snapToObjects="1">
      <p:cViewPr varScale="1">
        <p:scale>
          <a:sx n="68" d="100"/>
          <a:sy n="68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13475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66100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11272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25457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7564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46072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9855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76400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9339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3835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0504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88CC7-59FD-8349-8330-3CDC524F45E3}" type="datetimeFigureOut">
              <a:rPr lang="es-MX" smtClean="0"/>
              <a:t>08/03/2026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6900C-EB63-0041-BDF2-73F8E737FFC6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20932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>
            <a:extLst>
              <a:ext uri="{FF2B5EF4-FFF2-40B4-BE49-F238E27FC236}">
                <a16:creationId xmlns:a16="http://schemas.microsoft.com/office/drawing/2014/main" id="{EC60FECC-E690-8F41-98F6-25C1057B0BE0}"/>
              </a:ext>
            </a:extLst>
          </p:cNvPr>
          <p:cNvSpPr txBox="1"/>
          <p:nvPr/>
        </p:nvSpPr>
        <p:spPr>
          <a:xfrm>
            <a:off x="2450264" y="3850254"/>
            <a:ext cx="42434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50000"/>
                  </a:srgb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INDICADORES 2026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A249AC-7D68-1AE0-9213-4D0B9C7EC3CE}"/>
              </a:ext>
            </a:extLst>
          </p:cNvPr>
          <p:cNvSpPr/>
          <p:nvPr/>
        </p:nvSpPr>
        <p:spPr>
          <a:xfrm>
            <a:off x="2659789" y="3184032"/>
            <a:ext cx="3824423" cy="165648"/>
          </a:xfrm>
          <a:prstGeom prst="rect">
            <a:avLst/>
          </a:prstGeom>
          <a:solidFill>
            <a:srgbClr val="006C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9AB9B63-9F7B-693E-F5FB-9C48766A6174}"/>
              </a:ext>
            </a:extLst>
          </p:cNvPr>
          <p:cNvSpPr/>
          <p:nvPr/>
        </p:nvSpPr>
        <p:spPr>
          <a:xfrm>
            <a:off x="2659788" y="3428102"/>
            <a:ext cx="3824423" cy="165647"/>
          </a:xfrm>
          <a:prstGeom prst="rect">
            <a:avLst/>
          </a:prstGeom>
          <a:solidFill>
            <a:srgbClr val="009C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429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744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03F2379-1827-C309-565C-4123133D9546}"/>
              </a:ext>
            </a:extLst>
          </p:cNvPr>
          <p:cNvSpPr txBox="1"/>
          <p:nvPr/>
        </p:nvSpPr>
        <p:spPr>
          <a:xfrm>
            <a:off x="0" y="1603035"/>
            <a:ext cx="92384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PUNTO. NO.</a:t>
            </a:r>
            <a:r>
              <a:rPr lang="es-MX" sz="4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7.4</a:t>
            </a:r>
            <a:r>
              <a:rPr kumimoji="0" lang="es-MX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ctr" defTabSz="40325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PROGRAMA OPERATIVO ANUAL</a:t>
            </a:r>
          </a:p>
        </p:txBody>
      </p:sp>
    </p:spTree>
    <p:extLst>
      <p:ext uri="{BB962C8B-B14F-4D97-AF65-F5344CB8AC3E}">
        <p14:creationId xmlns:p14="http://schemas.microsoft.com/office/powerpoint/2010/main" val="249527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99385106-5F41-54EF-CA59-3E7D5AAC4C91}"/>
              </a:ext>
            </a:extLst>
          </p:cNvPr>
          <p:cNvSpPr txBox="1"/>
          <p:nvPr/>
        </p:nvSpPr>
        <p:spPr>
          <a:xfrm>
            <a:off x="4932219" y="38311"/>
            <a:ext cx="4211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8F8AC0FC-D24C-4BD5-B970-52B660B7A9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894012"/>
              </p:ext>
            </p:extLst>
          </p:nvPr>
        </p:nvGraphicFramePr>
        <p:xfrm>
          <a:off x="450166" y="860466"/>
          <a:ext cx="8426548" cy="5487436"/>
        </p:xfrm>
        <a:graphic>
          <a:graphicData uri="http://schemas.openxmlformats.org/drawingml/2006/table">
            <a:tbl>
              <a:tblPr/>
              <a:tblGrid>
                <a:gridCol w="450166">
                  <a:extLst>
                    <a:ext uri="{9D8B030D-6E8A-4147-A177-3AD203B41FA5}">
                      <a16:colId xmlns:a16="http://schemas.microsoft.com/office/drawing/2014/main" val="3605717908"/>
                    </a:ext>
                  </a:extLst>
                </a:gridCol>
                <a:gridCol w="2096086">
                  <a:extLst>
                    <a:ext uri="{9D8B030D-6E8A-4147-A177-3AD203B41FA5}">
                      <a16:colId xmlns:a16="http://schemas.microsoft.com/office/drawing/2014/main" val="4164007757"/>
                    </a:ext>
                  </a:extLst>
                </a:gridCol>
                <a:gridCol w="1041010">
                  <a:extLst>
                    <a:ext uri="{9D8B030D-6E8A-4147-A177-3AD203B41FA5}">
                      <a16:colId xmlns:a16="http://schemas.microsoft.com/office/drawing/2014/main" val="3007723442"/>
                    </a:ext>
                  </a:extLst>
                </a:gridCol>
                <a:gridCol w="661181">
                  <a:extLst>
                    <a:ext uri="{9D8B030D-6E8A-4147-A177-3AD203B41FA5}">
                      <a16:colId xmlns:a16="http://schemas.microsoft.com/office/drawing/2014/main" val="1351309125"/>
                    </a:ext>
                  </a:extLst>
                </a:gridCol>
                <a:gridCol w="787791">
                  <a:extLst>
                    <a:ext uri="{9D8B030D-6E8A-4147-A177-3AD203B41FA5}">
                      <a16:colId xmlns:a16="http://schemas.microsoft.com/office/drawing/2014/main" val="539716427"/>
                    </a:ext>
                  </a:extLst>
                </a:gridCol>
                <a:gridCol w="618978">
                  <a:extLst>
                    <a:ext uri="{9D8B030D-6E8A-4147-A177-3AD203B41FA5}">
                      <a16:colId xmlns:a16="http://schemas.microsoft.com/office/drawing/2014/main" val="491795023"/>
                    </a:ext>
                  </a:extLst>
                </a:gridCol>
                <a:gridCol w="506437">
                  <a:extLst>
                    <a:ext uri="{9D8B030D-6E8A-4147-A177-3AD203B41FA5}">
                      <a16:colId xmlns:a16="http://schemas.microsoft.com/office/drawing/2014/main" val="1253572963"/>
                    </a:ext>
                  </a:extLst>
                </a:gridCol>
                <a:gridCol w="478302">
                  <a:extLst>
                    <a:ext uri="{9D8B030D-6E8A-4147-A177-3AD203B41FA5}">
                      <a16:colId xmlns:a16="http://schemas.microsoft.com/office/drawing/2014/main" val="555174540"/>
                    </a:ext>
                  </a:extLst>
                </a:gridCol>
                <a:gridCol w="407963">
                  <a:extLst>
                    <a:ext uri="{9D8B030D-6E8A-4147-A177-3AD203B41FA5}">
                      <a16:colId xmlns:a16="http://schemas.microsoft.com/office/drawing/2014/main" val="3989162520"/>
                    </a:ext>
                  </a:extLst>
                </a:gridCol>
                <a:gridCol w="422031">
                  <a:extLst>
                    <a:ext uri="{9D8B030D-6E8A-4147-A177-3AD203B41FA5}">
                      <a16:colId xmlns:a16="http://schemas.microsoft.com/office/drawing/2014/main" val="142348128"/>
                    </a:ext>
                  </a:extLst>
                </a:gridCol>
                <a:gridCol w="956603">
                  <a:extLst>
                    <a:ext uri="{9D8B030D-6E8A-4147-A177-3AD203B41FA5}">
                      <a16:colId xmlns:a16="http://schemas.microsoft.com/office/drawing/2014/main" val="1061796233"/>
                    </a:ext>
                  </a:extLst>
                </a:gridCol>
              </a:tblGrid>
              <a:tr h="4101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</a:t>
                      </a:r>
                    </a:p>
                  </a:txBody>
                  <a:tcPr marL="5143" marR="5143" marT="51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Descripción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 de Medida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 de cálculo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acumulado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Anual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Programado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 Responsable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504538"/>
                  </a:ext>
                </a:extLst>
              </a:tr>
              <a:tr h="273399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</a:p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TRIM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</a:t>
                      </a:r>
                    </a:p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TRIM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TRIM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 TRIM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C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70701"/>
                  </a:ext>
                </a:extLst>
              </a:tr>
              <a:tr h="67211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Apoyos, becas y estímulos otorgados y/o gestionados para la profesionalización de alumnos, docentes y/o administrativos.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Apoyo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FINANZAS</a:t>
                      </a:r>
                    </a:p>
                  </a:txBody>
                  <a:tcPr marL="5143" marR="5143" marT="51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910585"/>
                  </a:ext>
                </a:extLst>
              </a:tr>
              <a:tr h="71347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Mantenimiento, rehabilitación y/o  equipamiento de instalaciones para garantizar accesibilidad, funcionalidad y servicios básicos.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679347"/>
                  </a:ext>
                </a:extLst>
              </a:tr>
              <a:tr h="58097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Capacitaciones integrales actualizadas y adecuadas al perfil del personal docente, directivo, administrativo.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Capacitaciones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PLANEACIÓN</a:t>
                      </a:r>
                    </a:p>
                  </a:txBody>
                  <a:tcPr marL="5143" marR="5143" marT="51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158040"/>
                  </a:ext>
                </a:extLst>
              </a:tr>
              <a:tr h="45960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de fomento a la igualdad de género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Acciones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103466"/>
                  </a:ext>
                </a:extLst>
              </a:tr>
              <a:tr h="87147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Comunidad Universitaria Participante en Programas de Fortalecimiento de Habilidades TICCAD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Alumnos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SISTEMAS</a:t>
                      </a:r>
                    </a:p>
                  </a:txBody>
                  <a:tcPr marL="5143" marR="5143" marT="51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151225"/>
                  </a:ext>
                </a:extLst>
              </a:tr>
              <a:tr h="134095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Informes realizados del avance en la gestión y actualización del archivo físico.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Informe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TRANSPARENCIA</a:t>
                      </a:r>
                    </a:p>
                  </a:txBody>
                  <a:tcPr marL="5143" marR="5143" marT="51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939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192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>
            <a:extLst>
              <a:ext uri="{FF2B5EF4-FFF2-40B4-BE49-F238E27FC236}">
                <a16:creationId xmlns:a16="http://schemas.microsoft.com/office/drawing/2014/main" id="{99385106-5F41-54EF-CA59-3E7D5AAC4C91}"/>
              </a:ext>
            </a:extLst>
          </p:cNvPr>
          <p:cNvSpPr txBox="1"/>
          <p:nvPr/>
        </p:nvSpPr>
        <p:spPr>
          <a:xfrm>
            <a:off x="4932219" y="38311"/>
            <a:ext cx="4211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8F8AC0FC-D24C-4BD5-B970-52B660B7A9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756759"/>
              </p:ext>
            </p:extLst>
          </p:nvPr>
        </p:nvGraphicFramePr>
        <p:xfrm>
          <a:off x="358726" y="661182"/>
          <a:ext cx="8426547" cy="5824856"/>
        </p:xfrm>
        <a:graphic>
          <a:graphicData uri="http://schemas.openxmlformats.org/drawingml/2006/table">
            <a:tbl>
              <a:tblPr/>
              <a:tblGrid>
                <a:gridCol w="372794">
                  <a:extLst>
                    <a:ext uri="{9D8B030D-6E8A-4147-A177-3AD203B41FA5}">
                      <a16:colId xmlns:a16="http://schemas.microsoft.com/office/drawing/2014/main" val="3605717908"/>
                    </a:ext>
                  </a:extLst>
                </a:gridCol>
                <a:gridCol w="2489982">
                  <a:extLst>
                    <a:ext uri="{9D8B030D-6E8A-4147-A177-3AD203B41FA5}">
                      <a16:colId xmlns:a16="http://schemas.microsoft.com/office/drawing/2014/main" val="4164007757"/>
                    </a:ext>
                  </a:extLst>
                </a:gridCol>
                <a:gridCol w="773723">
                  <a:extLst>
                    <a:ext uri="{9D8B030D-6E8A-4147-A177-3AD203B41FA5}">
                      <a16:colId xmlns:a16="http://schemas.microsoft.com/office/drawing/2014/main" val="3007723442"/>
                    </a:ext>
                  </a:extLst>
                </a:gridCol>
                <a:gridCol w="724485">
                  <a:extLst>
                    <a:ext uri="{9D8B030D-6E8A-4147-A177-3AD203B41FA5}">
                      <a16:colId xmlns:a16="http://schemas.microsoft.com/office/drawing/2014/main" val="1351309125"/>
                    </a:ext>
                  </a:extLst>
                </a:gridCol>
                <a:gridCol w="801859">
                  <a:extLst>
                    <a:ext uri="{9D8B030D-6E8A-4147-A177-3AD203B41FA5}">
                      <a16:colId xmlns:a16="http://schemas.microsoft.com/office/drawing/2014/main" val="539716427"/>
                    </a:ext>
                  </a:extLst>
                </a:gridCol>
                <a:gridCol w="450166">
                  <a:extLst>
                    <a:ext uri="{9D8B030D-6E8A-4147-A177-3AD203B41FA5}">
                      <a16:colId xmlns:a16="http://schemas.microsoft.com/office/drawing/2014/main" val="491795023"/>
                    </a:ext>
                  </a:extLst>
                </a:gridCol>
                <a:gridCol w="464234">
                  <a:extLst>
                    <a:ext uri="{9D8B030D-6E8A-4147-A177-3AD203B41FA5}">
                      <a16:colId xmlns:a16="http://schemas.microsoft.com/office/drawing/2014/main" val="1253572963"/>
                    </a:ext>
                  </a:extLst>
                </a:gridCol>
                <a:gridCol w="407963">
                  <a:extLst>
                    <a:ext uri="{9D8B030D-6E8A-4147-A177-3AD203B41FA5}">
                      <a16:colId xmlns:a16="http://schemas.microsoft.com/office/drawing/2014/main" val="555174540"/>
                    </a:ext>
                  </a:extLst>
                </a:gridCol>
                <a:gridCol w="492369">
                  <a:extLst>
                    <a:ext uri="{9D8B030D-6E8A-4147-A177-3AD203B41FA5}">
                      <a16:colId xmlns:a16="http://schemas.microsoft.com/office/drawing/2014/main" val="3989162520"/>
                    </a:ext>
                  </a:extLst>
                </a:gridCol>
                <a:gridCol w="436098">
                  <a:extLst>
                    <a:ext uri="{9D8B030D-6E8A-4147-A177-3AD203B41FA5}">
                      <a16:colId xmlns:a16="http://schemas.microsoft.com/office/drawing/2014/main" val="142348128"/>
                    </a:ext>
                  </a:extLst>
                </a:gridCol>
                <a:gridCol w="1012874">
                  <a:extLst>
                    <a:ext uri="{9D8B030D-6E8A-4147-A177-3AD203B41FA5}">
                      <a16:colId xmlns:a16="http://schemas.microsoft.com/office/drawing/2014/main" val="1061796233"/>
                    </a:ext>
                  </a:extLst>
                </a:gridCol>
              </a:tblGrid>
              <a:tr h="5485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Indicador</a:t>
                      </a:r>
                    </a:p>
                  </a:txBody>
                  <a:tcPr marL="5143" marR="5143" marT="51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Descripción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 de Medida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Tipo de cálculo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Valor acumulado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 Anual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Programado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Unidad Responsable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504538"/>
                  </a:ext>
                </a:extLst>
              </a:tr>
              <a:tr h="586872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</a:t>
                      </a:r>
                    </a:p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TRIM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 TRIM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III TRIM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C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IV TRIM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C8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70701"/>
                  </a:ext>
                </a:extLst>
              </a:tr>
              <a:tr h="21997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y/o programas de servicio social comunitario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VINCULACIÓN</a:t>
                      </a:r>
                    </a:p>
                  </a:txBody>
                  <a:tcPr marL="5143" marR="5143" marT="51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151301"/>
                  </a:ext>
                </a:extLst>
              </a:tr>
              <a:tr h="32996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enfocadas en la cultura de la paz, expresiones artísticas, prácticas deportivas y culturales.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975629"/>
                  </a:ext>
                </a:extLst>
              </a:tr>
              <a:tr h="56288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 promocionales para dar a conocer la oferta educativa, dirigidas a posibles aspirantes mediante plataformas digitales, medios tradicionales, visitas a instituciones y eventos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Actividades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9651641"/>
                  </a:ext>
                </a:extLst>
              </a:tr>
              <a:tr h="32996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Alumnos, docentes y/o administrativos participando en programas de movilidad nacional e internacional de formato presencial, híbrido y/o virtual.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ACADÉMICA</a:t>
                      </a:r>
                    </a:p>
                  </a:txBody>
                  <a:tcPr marL="5143" marR="5143" marT="51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214280"/>
                  </a:ext>
                </a:extLst>
              </a:tr>
              <a:tr h="33752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Número de estudiantes que participan y reciben atención mediante el Programa Institucional de Tutorías, así como aquellos beneficiados con acompañamientos y asesorías académicas para fortalecer su trayectoria escolar.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Alumnos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Porcentual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75%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069357"/>
                  </a:ext>
                </a:extLst>
              </a:tr>
              <a:tr h="44869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792014"/>
                  </a:ext>
                </a:extLst>
              </a:tr>
              <a:tr h="226448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0831201"/>
                  </a:ext>
                </a:extLst>
              </a:tr>
              <a:tr h="21997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Alumnos, docentes y/o administrativos participando en proyectos de investigación humanista y científica.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CARRERA</a:t>
                      </a:r>
                    </a:p>
                  </a:txBody>
                  <a:tcPr marL="5143" marR="5143" marT="5143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C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882621"/>
                  </a:ext>
                </a:extLst>
              </a:tr>
              <a:tr h="48524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Número de personas certificadas en Estándares de Competencia Laboral a través de procesos realizados en la Universidad Tecnológica de Guaymas por un ente certificador autorizado.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Personas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Absoluto 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</a:t>
                      </a:r>
                    </a:p>
                  </a:txBody>
                  <a:tcPr marL="5143" marR="5143" marT="514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4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0263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43935</TotalTime>
  <Words>433</Words>
  <Application>Microsoft Office PowerPoint</Application>
  <PresentationFormat>Presentación en pantalla (4:3)</PresentationFormat>
  <Paragraphs>177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Joel Gil</dc:creator>
  <cp:lastModifiedBy>arena saldaña</cp:lastModifiedBy>
  <cp:revision>286</cp:revision>
  <cp:lastPrinted>2024-08-16T18:51:58Z</cp:lastPrinted>
  <dcterms:created xsi:type="dcterms:W3CDTF">2022-01-31T20:03:20Z</dcterms:created>
  <dcterms:modified xsi:type="dcterms:W3CDTF">2026-03-08T22:00:26Z</dcterms:modified>
</cp:coreProperties>
</file>